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40233600" cy="40233600"/>
  <p:notesSz cx="6858000" cy="9144000"/>
  <p:defaultText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50" d="100"/>
          <a:sy n="50" d="100"/>
        </p:scale>
        <p:origin x="-80" y="792"/>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2.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9030" indent="0" algn="ctr">
              <a:buNone/>
              <a:defRPr>
                <a:solidFill>
                  <a:schemeClr val="tx1">
                    <a:tint val="75000"/>
                  </a:schemeClr>
                </a:solidFill>
              </a:defRPr>
            </a:lvl2pPr>
            <a:lvl3pPr marL="4598060" indent="0" algn="ctr">
              <a:buNone/>
              <a:defRPr>
                <a:solidFill>
                  <a:schemeClr val="tx1">
                    <a:tint val="75000"/>
                  </a:schemeClr>
                </a:solidFill>
              </a:defRPr>
            </a:lvl3pPr>
            <a:lvl4pPr marL="6897091" indent="0" algn="ctr">
              <a:buNone/>
              <a:defRPr>
                <a:solidFill>
                  <a:schemeClr val="tx1">
                    <a:tint val="75000"/>
                  </a:schemeClr>
                </a:solidFill>
              </a:defRPr>
            </a:lvl4pPr>
            <a:lvl5pPr marL="9196121" indent="0" algn="ctr">
              <a:buNone/>
              <a:defRPr>
                <a:solidFill>
                  <a:schemeClr val="tx1">
                    <a:tint val="75000"/>
                  </a:schemeClr>
                </a:solidFill>
              </a:defRPr>
            </a:lvl5pPr>
            <a:lvl6pPr marL="11495151" indent="0" algn="ctr">
              <a:buNone/>
              <a:defRPr>
                <a:solidFill>
                  <a:schemeClr val="tx1">
                    <a:tint val="75000"/>
                  </a:schemeClr>
                </a:solidFill>
              </a:defRPr>
            </a:lvl6pPr>
            <a:lvl7pPr marL="13794181" indent="0" algn="ctr">
              <a:buNone/>
              <a:defRPr>
                <a:solidFill>
                  <a:schemeClr val="tx1">
                    <a:tint val="75000"/>
                  </a:schemeClr>
                </a:solidFill>
              </a:defRPr>
            </a:lvl7pPr>
            <a:lvl8pPr marL="16093211" indent="0" algn="ctr">
              <a:buNone/>
              <a:defRPr>
                <a:solidFill>
                  <a:schemeClr val="tx1">
                    <a:tint val="75000"/>
                  </a:schemeClr>
                </a:solidFill>
              </a:defRPr>
            </a:lvl8pPr>
            <a:lvl9pPr marL="1839224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60754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84528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8349379" y="9453036"/>
            <a:ext cx="39828470" cy="2013915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849997" y="9453036"/>
            <a:ext cx="118828820" cy="2013915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402938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CED96B-BDFF-4147-8009-FAB27E347F34}" type="datetimeFigureOut">
              <a:rPr lang="en-US" smtClean="0"/>
              <a:t>12/22/14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385138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7" y="17052719"/>
            <a:ext cx="34198560" cy="8801097"/>
          </a:xfrm>
        </p:spPr>
        <p:txBody>
          <a:bodyPr anchor="b"/>
          <a:lstStyle>
            <a:lvl1pPr marL="0" indent="0">
              <a:buNone/>
              <a:defRPr sz="10100">
                <a:solidFill>
                  <a:schemeClr val="tx1">
                    <a:tint val="75000"/>
                  </a:schemeClr>
                </a:solidFill>
              </a:defRPr>
            </a:lvl1pPr>
            <a:lvl2pPr marL="2299030" indent="0">
              <a:buNone/>
              <a:defRPr sz="9100">
                <a:solidFill>
                  <a:schemeClr val="tx1">
                    <a:tint val="75000"/>
                  </a:schemeClr>
                </a:solidFill>
              </a:defRPr>
            </a:lvl2pPr>
            <a:lvl3pPr marL="4598060" indent="0">
              <a:buNone/>
              <a:defRPr sz="8000">
                <a:solidFill>
                  <a:schemeClr val="tx1">
                    <a:tint val="75000"/>
                  </a:schemeClr>
                </a:solidFill>
              </a:defRPr>
            </a:lvl3pPr>
            <a:lvl4pPr marL="6897091" indent="0">
              <a:buNone/>
              <a:defRPr sz="7000">
                <a:solidFill>
                  <a:schemeClr val="tx1">
                    <a:tint val="75000"/>
                  </a:schemeClr>
                </a:solidFill>
              </a:defRPr>
            </a:lvl4pPr>
            <a:lvl5pPr marL="9196121" indent="0">
              <a:buNone/>
              <a:defRPr sz="7000">
                <a:solidFill>
                  <a:schemeClr val="tx1">
                    <a:tint val="75000"/>
                  </a:schemeClr>
                </a:solidFill>
              </a:defRPr>
            </a:lvl5pPr>
            <a:lvl6pPr marL="11495151" indent="0">
              <a:buNone/>
              <a:defRPr sz="7000">
                <a:solidFill>
                  <a:schemeClr val="tx1">
                    <a:tint val="75000"/>
                  </a:schemeClr>
                </a:solidFill>
              </a:defRPr>
            </a:lvl6pPr>
            <a:lvl7pPr marL="13794181" indent="0">
              <a:buNone/>
              <a:defRPr sz="7000">
                <a:solidFill>
                  <a:schemeClr val="tx1">
                    <a:tint val="75000"/>
                  </a:schemeClr>
                </a:solidFill>
              </a:defRPr>
            </a:lvl7pPr>
            <a:lvl8pPr marL="16093211" indent="0">
              <a:buNone/>
              <a:defRPr sz="7000">
                <a:solidFill>
                  <a:schemeClr val="tx1">
                    <a:tint val="75000"/>
                  </a:schemeClr>
                </a:solidFill>
              </a:defRPr>
            </a:lvl8pPr>
            <a:lvl9pPr marL="18392242"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BCED96B-BDFF-4147-8009-FAB27E347F34}" type="datetimeFigureOut">
              <a:rPr lang="en-US" smtClean="0"/>
              <a:t>12/22/14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923737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849999" y="55079053"/>
            <a:ext cx="79328643"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88849200" y="55079053"/>
            <a:ext cx="79328647" cy="155765503"/>
          </a:xfrm>
        </p:spPr>
        <p:txBody>
          <a:bodyPr/>
          <a:lstStyle>
            <a:lvl1pPr>
              <a:defRPr sz="14100"/>
            </a:lvl1pPr>
            <a:lvl2pPr>
              <a:defRPr sz="121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BCED96B-BDFF-4147-8009-FAB27E347F34}" type="datetimeFigureOut">
              <a:rPr lang="en-US" smtClean="0"/>
              <a:t>12/22/14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3680990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2" y="9005996"/>
            <a:ext cx="17783810" cy="3753270"/>
          </a:xfrm>
        </p:spPr>
        <p:txBody>
          <a:bodyPr anchor="b"/>
          <a:lstStyle>
            <a:lvl1pPr marL="0" indent="0">
              <a:buNone/>
              <a:defRPr sz="12100" b="1"/>
            </a:lvl1pPr>
            <a:lvl2pPr marL="2299030" indent="0">
              <a:buNone/>
              <a:defRPr sz="10100" b="1"/>
            </a:lvl2pPr>
            <a:lvl3pPr marL="4598060" indent="0">
              <a:buNone/>
              <a:defRPr sz="9100" b="1"/>
            </a:lvl3pPr>
            <a:lvl4pPr marL="6897091" indent="0">
              <a:buNone/>
              <a:defRPr sz="8000" b="1"/>
            </a:lvl4pPr>
            <a:lvl5pPr marL="9196121" indent="0">
              <a:buNone/>
              <a:defRPr sz="8000" b="1"/>
            </a:lvl5pPr>
            <a:lvl6pPr marL="11495151" indent="0">
              <a:buNone/>
              <a:defRPr sz="8000" b="1"/>
            </a:lvl6pPr>
            <a:lvl7pPr marL="13794181" indent="0">
              <a:buNone/>
              <a:defRPr sz="8000" b="1"/>
            </a:lvl7pPr>
            <a:lvl8pPr marL="16093211" indent="0">
              <a:buNone/>
              <a:defRPr sz="8000" b="1"/>
            </a:lvl8pPr>
            <a:lvl9pPr marL="18392242"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2" y="12759266"/>
            <a:ext cx="17783810" cy="23180890"/>
          </a:xfrm>
        </p:spPr>
        <p:txBody>
          <a:bodyPr/>
          <a:lstStyle>
            <a:lvl1pPr>
              <a:defRPr sz="121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BCED96B-BDFF-4147-8009-FAB27E347F34}" type="datetimeFigureOut">
              <a:rPr lang="en-US" smtClean="0"/>
              <a:t>12/22/14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20101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BCED96B-BDFF-4147-8009-FAB27E347F34}" type="datetimeFigureOut">
              <a:rPr lang="en-US" smtClean="0"/>
              <a:t>12/22/14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382897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CED96B-BDFF-4147-8009-FAB27E347F34}" type="datetimeFigureOut">
              <a:rPr lang="en-US" smtClean="0"/>
              <a:t>12/22/14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0166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1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7" cy="27520903"/>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12/22/14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1652273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a:lstStyle>
            <a:lvl1pPr marL="0" indent="0">
              <a:buNone/>
              <a:defRPr sz="16100"/>
            </a:lvl1pPr>
            <a:lvl2pPr marL="2299030" indent="0">
              <a:buNone/>
              <a:defRPr sz="14100"/>
            </a:lvl2pPr>
            <a:lvl3pPr marL="4598060" indent="0">
              <a:buNone/>
              <a:defRPr sz="12100"/>
            </a:lvl3pPr>
            <a:lvl4pPr marL="6897091" indent="0">
              <a:buNone/>
              <a:defRPr sz="10100"/>
            </a:lvl4pPr>
            <a:lvl5pPr marL="9196121" indent="0">
              <a:buNone/>
              <a:defRPr sz="10100"/>
            </a:lvl5pPr>
            <a:lvl6pPr marL="11495151" indent="0">
              <a:buNone/>
              <a:defRPr sz="10100"/>
            </a:lvl6pPr>
            <a:lvl7pPr marL="13794181" indent="0">
              <a:buNone/>
              <a:defRPr sz="10100"/>
            </a:lvl7pPr>
            <a:lvl8pPr marL="16093211" indent="0">
              <a:buNone/>
              <a:defRPr sz="10100"/>
            </a:lvl8pPr>
            <a:lvl9pPr marL="18392242" indent="0">
              <a:buNone/>
              <a:defRPr sz="10100"/>
            </a:lvl9pPr>
          </a:lstStyle>
          <a:p>
            <a:endParaRPr lang="en-US"/>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9030" indent="0">
              <a:buNone/>
              <a:defRPr sz="6000"/>
            </a:lvl2pPr>
            <a:lvl3pPr marL="4598060" indent="0">
              <a:buNone/>
              <a:defRPr sz="5000"/>
            </a:lvl3pPr>
            <a:lvl4pPr marL="6897091" indent="0">
              <a:buNone/>
              <a:defRPr sz="4500"/>
            </a:lvl4pPr>
            <a:lvl5pPr marL="9196121" indent="0">
              <a:buNone/>
              <a:defRPr sz="4500"/>
            </a:lvl5pPr>
            <a:lvl6pPr marL="11495151" indent="0">
              <a:buNone/>
              <a:defRPr sz="4500"/>
            </a:lvl6pPr>
            <a:lvl7pPr marL="13794181" indent="0">
              <a:buNone/>
              <a:defRPr sz="4500"/>
            </a:lvl7pPr>
            <a:lvl8pPr marL="16093211" indent="0">
              <a:buNone/>
              <a:defRPr sz="4500"/>
            </a:lvl8pPr>
            <a:lvl9pPr marL="18392242" indent="0">
              <a:buNone/>
              <a:defRPr sz="4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CED96B-BDFF-4147-8009-FAB27E347F34}" type="datetimeFigureOut">
              <a:rPr lang="en-US" smtClean="0"/>
              <a:t>12/22/14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11C0FB-E77A-7443-AA58-EF9F5B98B51E}" type="slidenum">
              <a:rPr lang="en-US" smtClean="0"/>
              <a:t>‹#›</a:t>
            </a:fld>
            <a:endParaRPr lang="en-US"/>
          </a:p>
        </p:txBody>
      </p:sp>
    </p:spTree>
    <p:extLst>
      <p:ext uri="{BB962C8B-B14F-4D97-AF65-F5344CB8AC3E}">
        <p14:creationId xmlns:p14="http://schemas.microsoft.com/office/powerpoint/2010/main" val="28687017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611210"/>
            <a:ext cx="36210240" cy="6705600"/>
          </a:xfrm>
          <a:prstGeom prst="rect">
            <a:avLst/>
          </a:prstGeom>
        </p:spPr>
        <p:txBody>
          <a:bodyPr vert="horz" lIns="459806" tIns="229903" rIns="459806" bIns="22990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11680" y="9387843"/>
            <a:ext cx="36210240" cy="26552316"/>
          </a:xfrm>
          <a:prstGeom prst="rect">
            <a:avLst/>
          </a:prstGeom>
        </p:spPr>
        <p:txBody>
          <a:bodyPr vert="horz" lIns="459806" tIns="229903" rIns="459806" bIns="22990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11680" y="37290589"/>
            <a:ext cx="9387840" cy="2142067"/>
          </a:xfrm>
          <a:prstGeom prst="rect">
            <a:avLst/>
          </a:prstGeom>
        </p:spPr>
        <p:txBody>
          <a:bodyPr vert="horz" lIns="459806" tIns="229903" rIns="459806" bIns="229903" rtlCol="0" anchor="ctr"/>
          <a:lstStyle>
            <a:lvl1pPr algn="l">
              <a:defRPr sz="6000">
                <a:solidFill>
                  <a:schemeClr val="tx1">
                    <a:tint val="75000"/>
                  </a:schemeClr>
                </a:solidFill>
              </a:defRPr>
            </a:lvl1pPr>
          </a:lstStyle>
          <a:p>
            <a:fld id="{3BCED96B-BDFF-4147-8009-FAB27E347F34}" type="datetimeFigureOut">
              <a:rPr lang="en-US" smtClean="0"/>
              <a:t>12/22/14</a:t>
            </a:fld>
            <a:endParaRPr lang="en-US"/>
          </a:p>
        </p:txBody>
      </p:sp>
      <p:sp>
        <p:nvSpPr>
          <p:cNvPr id="5" name="Footer Placeholder 4"/>
          <p:cNvSpPr>
            <a:spLocks noGrp="1"/>
          </p:cNvSpPr>
          <p:nvPr>
            <p:ph type="ftr" sz="quarter" idx="3"/>
          </p:nvPr>
        </p:nvSpPr>
        <p:spPr>
          <a:xfrm>
            <a:off x="13746480" y="37290589"/>
            <a:ext cx="12740640" cy="2142067"/>
          </a:xfrm>
          <a:prstGeom prst="rect">
            <a:avLst/>
          </a:prstGeom>
        </p:spPr>
        <p:txBody>
          <a:bodyPr vert="horz" lIns="459806" tIns="229903" rIns="459806" bIns="229903" rtlCol="0" anchor="ctr"/>
          <a:lstStyle>
            <a:lvl1pPr algn="ctr">
              <a:defRPr sz="6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37290589"/>
            <a:ext cx="9387840" cy="2142067"/>
          </a:xfrm>
          <a:prstGeom prst="rect">
            <a:avLst/>
          </a:prstGeom>
        </p:spPr>
        <p:txBody>
          <a:bodyPr vert="horz" lIns="459806" tIns="229903" rIns="459806" bIns="229903" rtlCol="0" anchor="ctr"/>
          <a:lstStyle>
            <a:lvl1pPr algn="r">
              <a:defRPr sz="6000">
                <a:solidFill>
                  <a:schemeClr val="tx1">
                    <a:tint val="75000"/>
                  </a:schemeClr>
                </a:solidFill>
              </a:defRPr>
            </a:lvl1pPr>
          </a:lstStyle>
          <a:p>
            <a:fld id="{E211C0FB-E77A-7443-AA58-EF9F5B98B51E}" type="slidenum">
              <a:rPr lang="en-US" smtClean="0"/>
              <a:t>‹#›</a:t>
            </a:fld>
            <a:endParaRPr lang="en-US"/>
          </a:p>
        </p:txBody>
      </p:sp>
    </p:spTree>
    <p:extLst>
      <p:ext uri="{BB962C8B-B14F-4D97-AF65-F5344CB8AC3E}">
        <p14:creationId xmlns:p14="http://schemas.microsoft.com/office/powerpoint/2010/main" val="1892332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9030" rtl="0" eaLnBrk="1" latinLnBrk="0" hangingPunct="1">
        <a:spcBef>
          <a:spcPct val="0"/>
        </a:spcBef>
        <a:buNone/>
        <a:defRPr sz="22100" kern="1200">
          <a:solidFill>
            <a:schemeClr val="tx1"/>
          </a:solidFill>
          <a:latin typeface="+mj-lt"/>
          <a:ea typeface="+mj-ea"/>
          <a:cs typeface="+mj-cs"/>
        </a:defRPr>
      </a:lvl1pPr>
    </p:titleStyle>
    <p:bodyStyle>
      <a:lvl1pPr marL="1724273" indent="-1724273" algn="l" defTabSz="2299030" rtl="0" eaLnBrk="1" latinLnBrk="0" hangingPunct="1">
        <a:spcBef>
          <a:spcPct val="20000"/>
        </a:spcBef>
        <a:buFont typeface="Arial"/>
        <a:buChar char="•"/>
        <a:defRPr sz="16100" kern="1200">
          <a:solidFill>
            <a:schemeClr val="tx1"/>
          </a:solidFill>
          <a:latin typeface="+mn-lt"/>
          <a:ea typeface="+mn-ea"/>
          <a:cs typeface="+mn-cs"/>
        </a:defRPr>
      </a:lvl1pPr>
      <a:lvl2pPr marL="3735924" indent="-1436894" algn="l" defTabSz="2299030" rtl="0" eaLnBrk="1" latinLnBrk="0" hangingPunct="1">
        <a:spcBef>
          <a:spcPct val="20000"/>
        </a:spcBef>
        <a:buFont typeface="Arial"/>
        <a:buChar char="–"/>
        <a:defRPr sz="14100" kern="1200">
          <a:solidFill>
            <a:schemeClr val="tx1"/>
          </a:solidFill>
          <a:latin typeface="+mn-lt"/>
          <a:ea typeface="+mn-ea"/>
          <a:cs typeface="+mn-cs"/>
        </a:defRPr>
      </a:lvl2pPr>
      <a:lvl3pPr marL="5747576" indent="-1149515" algn="l" defTabSz="2299030" rtl="0" eaLnBrk="1" latinLnBrk="0" hangingPunct="1">
        <a:spcBef>
          <a:spcPct val="20000"/>
        </a:spcBef>
        <a:buFont typeface="Arial"/>
        <a:buChar char="•"/>
        <a:defRPr sz="12100" kern="1200">
          <a:solidFill>
            <a:schemeClr val="tx1"/>
          </a:solidFill>
          <a:latin typeface="+mn-lt"/>
          <a:ea typeface="+mn-ea"/>
          <a:cs typeface="+mn-cs"/>
        </a:defRPr>
      </a:lvl3pPr>
      <a:lvl4pPr marL="8046606" indent="-1149515" algn="l" defTabSz="2299030" rtl="0" eaLnBrk="1" latinLnBrk="0" hangingPunct="1">
        <a:spcBef>
          <a:spcPct val="20000"/>
        </a:spcBef>
        <a:buFont typeface="Arial"/>
        <a:buChar char="–"/>
        <a:defRPr sz="10100" kern="1200">
          <a:solidFill>
            <a:schemeClr val="tx1"/>
          </a:solidFill>
          <a:latin typeface="+mn-lt"/>
          <a:ea typeface="+mn-ea"/>
          <a:cs typeface="+mn-cs"/>
        </a:defRPr>
      </a:lvl4pPr>
      <a:lvl5pPr marL="10345636" indent="-1149515" algn="l" defTabSz="2299030" rtl="0" eaLnBrk="1" latinLnBrk="0" hangingPunct="1">
        <a:spcBef>
          <a:spcPct val="20000"/>
        </a:spcBef>
        <a:buFont typeface="Arial"/>
        <a:buChar char="»"/>
        <a:defRPr sz="10100" kern="1200">
          <a:solidFill>
            <a:schemeClr val="tx1"/>
          </a:solidFill>
          <a:latin typeface="+mn-lt"/>
          <a:ea typeface="+mn-ea"/>
          <a:cs typeface="+mn-cs"/>
        </a:defRPr>
      </a:lvl5pPr>
      <a:lvl6pPr marL="12644666" indent="-1149515" algn="l" defTabSz="2299030" rtl="0" eaLnBrk="1" latinLnBrk="0" hangingPunct="1">
        <a:spcBef>
          <a:spcPct val="20000"/>
        </a:spcBef>
        <a:buFont typeface="Arial"/>
        <a:buChar char="•"/>
        <a:defRPr sz="10100" kern="1200">
          <a:solidFill>
            <a:schemeClr val="tx1"/>
          </a:solidFill>
          <a:latin typeface="+mn-lt"/>
          <a:ea typeface="+mn-ea"/>
          <a:cs typeface="+mn-cs"/>
        </a:defRPr>
      </a:lvl6pPr>
      <a:lvl7pPr marL="14943696" indent="-1149515" algn="l" defTabSz="2299030" rtl="0" eaLnBrk="1" latinLnBrk="0" hangingPunct="1">
        <a:spcBef>
          <a:spcPct val="20000"/>
        </a:spcBef>
        <a:buFont typeface="Arial"/>
        <a:buChar char="•"/>
        <a:defRPr sz="10100" kern="1200">
          <a:solidFill>
            <a:schemeClr val="tx1"/>
          </a:solidFill>
          <a:latin typeface="+mn-lt"/>
          <a:ea typeface="+mn-ea"/>
          <a:cs typeface="+mn-cs"/>
        </a:defRPr>
      </a:lvl7pPr>
      <a:lvl8pPr marL="17242727" indent="-1149515" algn="l" defTabSz="2299030" rtl="0" eaLnBrk="1" latinLnBrk="0" hangingPunct="1">
        <a:spcBef>
          <a:spcPct val="20000"/>
        </a:spcBef>
        <a:buFont typeface="Arial"/>
        <a:buChar char="•"/>
        <a:defRPr sz="10100" kern="1200">
          <a:solidFill>
            <a:schemeClr val="tx1"/>
          </a:solidFill>
          <a:latin typeface="+mn-lt"/>
          <a:ea typeface="+mn-ea"/>
          <a:cs typeface="+mn-cs"/>
        </a:defRPr>
      </a:lvl8pPr>
      <a:lvl9pPr marL="19541757" indent="-1149515" algn="l" defTabSz="2299030"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9030" rtl="0" eaLnBrk="1" latinLnBrk="0" hangingPunct="1">
        <a:defRPr sz="9100" kern="1200">
          <a:solidFill>
            <a:schemeClr val="tx1"/>
          </a:solidFill>
          <a:latin typeface="+mn-lt"/>
          <a:ea typeface="+mn-ea"/>
          <a:cs typeface="+mn-cs"/>
        </a:defRPr>
      </a:lvl1pPr>
      <a:lvl2pPr marL="2299030" algn="l" defTabSz="2299030" rtl="0" eaLnBrk="1" latinLnBrk="0" hangingPunct="1">
        <a:defRPr sz="9100" kern="1200">
          <a:solidFill>
            <a:schemeClr val="tx1"/>
          </a:solidFill>
          <a:latin typeface="+mn-lt"/>
          <a:ea typeface="+mn-ea"/>
          <a:cs typeface="+mn-cs"/>
        </a:defRPr>
      </a:lvl2pPr>
      <a:lvl3pPr marL="4598060" algn="l" defTabSz="2299030" rtl="0" eaLnBrk="1" latinLnBrk="0" hangingPunct="1">
        <a:defRPr sz="9100" kern="1200">
          <a:solidFill>
            <a:schemeClr val="tx1"/>
          </a:solidFill>
          <a:latin typeface="+mn-lt"/>
          <a:ea typeface="+mn-ea"/>
          <a:cs typeface="+mn-cs"/>
        </a:defRPr>
      </a:lvl3pPr>
      <a:lvl4pPr marL="6897091" algn="l" defTabSz="2299030" rtl="0" eaLnBrk="1" latinLnBrk="0" hangingPunct="1">
        <a:defRPr sz="9100" kern="1200">
          <a:solidFill>
            <a:schemeClr val="tx1"/>
          </a:solidFill>
          <a:latin typeface="+mn-lt"/>
          <a:ea typeface="+mn-ea"/>
          <a:cs typeface="+mn-cs"/>
        </a:defRPr>
      </a:lvl4pPr>
      <a:lvl5pPr marL="9196121" algn="l" defTabSz="2299030" rtl="0" eaLnBrk="1" latinLnBrk="0" hangingPunct="1">
        <a:defRPr sz="9100" kern="1200">
          <a:solidFill>
            <a:schemeClr val="tx1"/>
          </a:solidFill>
          <a:latin typeface="+mn-lt"/>
          <a:ea typeface="+mn-ea"/>
          <a:cs typeface="+mn-cs"/>
        </a:defRPr>
      </a:lvl5pPr>
      <a:lvl6pPr marL="11495151" algn="l" defTabSz="2299030" rtl="0" eaLnBrk="1" latinLnBrk="0" hangingPunct="1">
        <a:defRPr sz="9100" kern="1200">
          <a:solidFill>
            <a:schemeClr val="tx1"/>
          </a:solidFill>
          <a:latin typeface="+mn-lt"/>
          <a:ea typeface="+mn-ea"/>
          <a:cs typeface="+mn-cs"/>
        </a:defRPr>
      </a:lvl6pPr>
      <a:lvl7pPr marL="13794181" algn="l" defTabSz="2299030" rtl="0" eaLnBrk="1" latinLnBrk="0" hangingPunct="1">
        <a:defRPr sz="9100" kern="1200">
          <a:solidFill>
            <a:schemeClr val="tx1"/>
          </a:solidFill>
          <a:latin typeface="+mn-lt"/>
          <a:ea typeface="+mn-ea"/>
          <a:cs typeface="+mn-cs"/>
        </a:defRPr>
      </a:lvl7pPr>
      <a:lvl8pPr marL="16093211" algn="l" defTabSz="2299030" rtl="0" eaLnBrk="1" latinLnBrk="0" hangingPunct="1">
        <a:defRPr sz="9100" kern="1200">
          <a:solidFill>
            <a:schemeClr val="tx1"/>
          </a:solidFill>
          <a:latin typeface="+mn-lt"/>
          <a:ea typeface="+mn-ea"/>
          <a:cs typeface="+mn-cs"/>
        </a:defRPr>
      </a:lvl8pPr>
      <a:lvl9pPr marL="18392242" algn="l" defTabSz="2299030"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hyperlink" Target="http://ls.st/zm9" TargetMode="External"/><Relationship Id="rId12" Type="http://schemas.openxmlformats.org/officeDocument/2006/relationships/image" Target="../media/image10.emf"/><Relationship Id="rId13"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image" Target="../media/image1.emf"/><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 y="6431118"/>
            <a:ext cx="38918184" cy="3339376"/>
          </a:xfrm>
          <a:prstGeom prst="rect">
            <a:avLst/>
          </a:prstGeom>
          <a:noFill/>
        </p:spPr>
        <p:txBody>
          <a:bodyPr wrap="square" rtlCol="0">
            <a:spAutoFit/>
          </a:bodyPr>
          <a:lstStyle/>
          <a:p>
            <a:pPr algn="ctr"/>
            <a:r>
              <a:rPr lang="en-US" dirty="0" smtClean="0"/>
              <a:t>Analyzing Simulated LSST Surveys With MAF</a:t>
            </a:r>
          </a:p>
          <a:p>
            <a:pPr algn="ctr"/>
            <a:r>
              <a:rPr lang="en-US" sz="6000" dirty="0" smtClean="0"/>
              <a:t>Peter Yoachim, R. Lynne Jones, </a:t>
            </a:r>
            <a:r>
              <a:rPr lang="en-US" sz="6000" dirty="0" err="1" smtClean="0"/>
              <a:t>Srinivasan</a:t>
            </a:r>
            <a:r>
              <a:rPr lang="en-US" sz="6000" dirty="0" smtClean="0"/>
              <a:t> </a:t>
            </a:r>
            <a:r>
              <a:rPr lang="en-US" sz="6000" dirty="0" err="1" smtClean="0"/>
              <a:t>Chandrasekharan</a:t>
            </a:r>
            <a:r>
              <a:rPr lang="en-US" sz="6000" dirty="0" smtClean="0"/>
              <a:t>, Andrew P. Connolly, </a:t>
            </a:r>
            <a:r>
              <a:rPr lang="en-US" sz="6000" dirty="0" err="1" smtClean="0"/>
              <a:t>Kem</a:t>
            </a:r>
            <a:r>
              <a:rPr lang="en-US" sz="6000" dirty="0" smtClean="0"/>
              <a:t> H. Cook, </a:t>
            </a:r>
            <a:r>
              <a:rPr lang="en-US" sz="6000" dirty="0" err="1" smtClean="0"/>
              <a:t>Željko</a:t>
            </a:r>
            <a:r>
              <a:rPr lang="en-US" sz="6000" dirty="0" smtClean="0"/>
              <a:t> </a:t>
            </a:r>
            <a:r>
              <a:rPr lang="en-US" sz="6000" dirty="0" err="1" smtClean="0"/>
              <a:t>Ivezic</a:t>
            </a:r>
            <a:r>
              <a:rPr lang="en-US" sz="6000" dirty="0" smtClean="0"/>
              <a:t>, K. Simon </a:t>
            </a:r>
            <a:r>
              <a:rPr lang="en-US" sz="6000" dirty="0" err="1" smtClean="0"/>
              <a:t>Krughoff</a:t>
            </a:r>
            <a:r>
              <a:rPr lang="en-US" sz="6000" dirty="0" smtClean="0"/>
              <a:t>, Catherine </a:t>
            </a:r>
            <a:r>
              <a:rPr lang="en-US" sz="6000" dirty="0" err="1" smtClean="0"/>
              <a:t>Petry</a:t>
            </a:r>
            <a:r>
              <a:rPr lang="en-US" sz="6000" dirty="0" smtClean="0"/>
              <a:t>, Stephen T. Ridgway</a:t>
            </a:r>
            <a:endParaRPr lang="en-US" sz="6000" dirty="0"/>
          </a:p>
        </p:txBody>
      </p:sp>
      <p:sp>
        <p:nvSpPr>
          <p:cNvPr id="7" name="TextBox 6"/>
          <p:cNvSpPr txBox="1"/>
          <p:nvPr/>
        </p:nvSpPr>
        <p:spPr>
          <a:xfrm>
            <a:off x="976840" y="10070565"/>
            <a:ext cx="39256759" cy="2862322"/>
          </a:xfrm>
          <a:prstGeom prst="rect">
            <a:avLst/>
          </a:prstGeom>
          <a:noFill/>
        </p:spPr>
        <p:txBody>
          <a:bodyPr wrap="square" rtlCol="0">
            <a:spAutoFit/>
          </a:bodyPr>
          <a:lstStyle/>
          <a:p>
            <a:r>
              <a:rPr lang="en-US" sz="3600" dirty="0" smtClean="0"/>
              <a:t>Abstract:</a:t>
            </a:r>
          </a:p>
          <a:p>
            <a:r>
              <a:rPr lang="en-US" sz="3600" dirty="0" smtClean="0"/>
              <a:t>The 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using simulated LSST surveys.  In particular, we illustrate how MAF can (1) be used to compare dithering strategies, (2) quantify how well the observing cadence allows for the characterization of periodic sources, and (3) quantify how efficiently the survey discovers solar system objects. There is nothing LSST-specific about MAF, and we show how it can be easily extended to analyze other surveys such as Stripe 82 in SDSS.</a:t>
            </a:r>
            <a:endParaRPr lang="en-US" sz="3600" dirty="0"/>
          </a:p>
        </p:txBody>
      </p:sp>
      <p:pic>
        <p:nvPicPr>
          <p:cNvPr id="8" name="Picture 7" descr="ops1_1140_CoaddM5_r_dithered_HEAL_PowerSpectr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971" y="24122628"/>
            <a:ext cx="7315200" cy="5486400"/>
          </a:xfrm>
          <a:prstGeom prst="rect">
            <a:avLst/>
          </a:prstGeom>
        </p:spPr>
      </p:pic>
      <p:pic>
        <p:nvPicPr>
          <p:cNvPr id="10" name="Picture 9" descr="ops1_1140_CoaddM5_r_HEAL_PowerSpectru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1771" y="24122628"/>
            <a:ext cx="7315200" cy="5486400"/>
          </a:xfrm>
          <a:prstGeom prst="rect">
            <a:avLst/>
          </a:prstGeom>
        </p:spPr>
      </p:pic>
      <p:pic>
        <p:nvPicPr>
          <p:cNvPr id="11" name="Picture 10" descr="ops1_1140_CoaddM5_r_HEAL_SkyMap.pdf"/>
          <p:cNvPicPr>
            <a:picLocks noChangeAspect="1"/>
          </p:cNvPicPr>
          <p:nvPr/>
        </p:nvPicPr>
        <p:blipFill rotWithShape="1">
          <a:blip r:embed="rId4">
            <a:extLst>
              <a:ext uri="{28A0092B-C50C-407E-A947-70E740481C1C}">
                <a14:useLocalDpi xmlns:a14="http://schemas.microsoft.com/office/drawing/2010/main" val="0"/>
              </a:ext>
            </a:extLst>
          </a:blip>
          <a:srcRect l="11765" r="12633"/>
          <a:stretch/>
        </p:blipFill>
        <p:spPr>
          <a:xfrm>
            <a:off x="3725864" y="18928406"/>
            <a:ext cx="5876131" cy="4940300"/>
          </a:xfrm>
          <a:prstGeom prst="rect">
            <a:avLst/>
          </a:prstGeom>
        </p:spPr>
      </p:pic>
      <p:sp>
        <p:nvSpPr>
          <p:cNvPr id="12" name="TextBox 11"/>
          <p:cNvSpPr txBox="1"/>
          <p:nvPr/>
        </p:nvSpPr>
        <p:spPr>
          <a:xfrm>
            <a:off x="4311453" y="30412951"/>
            <a:ext cx="13640718" cy="646331"/>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from a simulated LSST survey. </a:t>
            </a:r>
            <a:endParaRPr lang="en-US" sz="3600" dirty="0"/>
          </a:p>
        </p:txBody>
      </p:sp>
      <p:pic>
        <p:nvPicPr>
          <p:cNvPr id="14" name="Picture 13" descr="stripe82_Mean_psfWidth_r_and_nStars_gt_0_and_nGalaxy_gt_0_HEAL_SkyMap.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82493" y="21379428"/>
            <a:ext cx="7315200" cy="5486400"/>
          </a:xfrm>
          <a:prstGeom prst="rect">
            <a:avLst/>
          </a:prstGeom>
        </p:spPr>
      </p:pic>
      <p:sp>
        <p:nvSpPr>
          <p:cNvPr id="15" name="TextBox 14"/>
          <p:cNvSpPr txBox="1"/>
          <p:nvPr/>
        </p:nvSpPr>
        <p:spPr>
          <a:xfrm>
            <a:off x="31290493" y="27112211"/>
            <a:ext cx="6807200" cy="1200329"/>
          </a:xfrm>
          <a:prstGeom prst="rect">
            <a:avLst/>
          </a:prstGeom>
          <a:noFill/>
        </p:spPr>
        <p:txBody>
          <a:bodyPr wrap="square" rtlCol="0">
            <a:spAutoFit/>
          </a:bodyPr>
          <a:lstStyle/>
          <a:p>
            <a:r>
              <a:rPr lang="en-US" sz="3600" dirty="0" smtClean="0"/>
              <a:t>The mean seeing across the SDSS Stripe 82</a:t>
            </a:r>
            <a:endParaRPr lang="en-US" sz="3600" dirty="0"/>
          </a:p>
        </p:txBody>
      </p:sp>
      <p:pic>
        <p:nvPicPr>
          <p:cNvPr id="2" name="Picture 1" descr="ops1_1140_Proper_Motion_23mag__HEAL_SkyMap.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378726" y="16899615"/>
            <a:ext cx="7772400" cy="4940300"/>
          </a:xfrm>
          <a:prstGeom prst="rect">
            <a:avLst/>
          </a:prstGeom>
        </p:spPr>
      </p:pic>
      <p:sp>
        <p:nvSpPr>
          <p:cNvPr id="3" name="TextBox 2"/>
          <p:cNvSpPr txBox="1"/>
          <p:nvPr/>
        </p:nvSpPr>
        <p:spPr>
          <a:xfrm>
            <a:off x="20325254" y="27669215"/>
            <a:ext cx="7744209" cy="1754327"/>
          </a:xfrm>
          <a:prstGeom prst="rect">
            <a:avLst/>
          </a:prstGeom>
          <a:noFill/>
        </p:spPr>
        <p:txBody>
          <a:bodyPr wrap="square" rtlCol="0">
            <a:spAutoFit/>
          </a:bodyPr>
          <a:lstStyle/>
          <a:p>
            <a:r>
              <a:rPr lang="en-US" sz="3600" dirty="0" smtClean="0"/>
              <a:t>The expected proper motion precision for a 23</a:t>
            </a:r>
            <a:r>
              <a:rPr lang="en-US" sz="3600" baseline="30000" dirty="0" smtClean="0"/>
              <a:t>rd</a:t>
            </a:r>
            <a:r>
              <a:rPr lang="en-US" sz="3600" dirty="0" smtClean="0"/>
              <a:t> magnitude K-star after 10 years of LSST observations.</a:t>
            </a:r>
            <a:endParaRPr lang="en-US" sz="3600" dirty="0"/>
          </a:p>
        </p:txBody>
      </p:sp>
      <p:pic>
        <p:nvPicPr>
          <p:cNvPr id="9" name="Picture 8" descr="ops1_1140_CoaddM5_r_dithered_HEAL_SkyMap.pdf"/>
          <p:cNvPicPr>
            <a:picLocks noChangeAspect="1"/>
          </p:cNvPicPr>
          <p:nvPr/>
        </p:nvPicPr>
        <p:blipFill rotWithShape="1">
          <a:blip r:embed="rId7">
            <a:extLst>
              <a:ext uri="{28A0092B-C50C-407E-A947-70E740481C1C}">
                <a14:useLocalDpi xmlns:a14="http://schemas.microsoft.com/office/drawing/2010/main" val="0"/>
              </a:ext>
            </a:extLst>
          </a:blip>
          <a:srcRect l="9061" r="13108"/>
          <a:stretch/>
        </p:blipFill>
        <p:spPr>
          <a:xfrm>
            <a:off x="10940231" y="18928406"/>
            <a:ext cx="6049314" cy="4940300"/>
          </a:xfrm>
          <a:prstGeom prst="rect">
            <a:avLst/>
          </a:prstGeom>
        </p:spPr>
      </p:pic>
      <p:sp>
        <p:nvSpPr>
          <p:cNvPr id="13" name="TextBox 12"/>
          <p:cNvSpPr txBox="1"/>
          <p:nvPr/>
        </p:nvSpPr>
        <p:spPr>
          <a:xfrm>
            <a:off x="2717800" y="14452600"/>
            <a:ext cx="13157200" cy="3046988"/>
          </a:xfrm>
          <a:prstGeom prst="rect">
            <a:avLst/>
          </a:prstGeom>
          <a:noFill/>
        </p:spPr>
        <p:txBody>
          <a:bodyPr wrap="square" rtlCol="0">
            <a:spAutoFit/>
          </a:bodyPr>
          <a:lstStyle/>
          <a:p>
            <a:r>
              <a:rPr lang="en-US" sz="3200" dirty="0" smtClean="0"/>
              <a:t>Introduction:</a:t>
            </a:r>
          </a:p>
          <a:p>
            <a:r>
              <a:rPr lang="en-US" sz="3200" dirty="0" smtClean="0"/>
              <a:t>XXX—The Large Synoptic Survey Telescope will survey the entire sky every xxx nights in xxx filters, making it possible to do a large number of scientific studies in parallel.  To optimize the scheduler, we have developed the Metric Analysis Framework to analyze simulated survey properties to measure their scientific potential.</a:t>
            </a:r>
            <a:endParaRPr lang="en-US" sz="3200" dirty="0"/>
          </a:p>
        </p:txBody>
      </p:sp>
      <p:grpSp>
        <p:nvGrpSpPr>
          <p:cNvPr id="21" name="Group 20"/>
          <p:cNvGrpSpPr/>
          <p:nvPr/>
        </p:nvGrpSpPr>
        <p:grpSpPr>
          <a:xfrm>
            <a:off x="35075028" y="38248797"/>
            <a:ext cx="4930068" cy="1984803"/>
            <a:chOff x="31457443" y="35896902"/>
            <a:chExt cx="4930068" cy="1984803"/>
          </a:xfrm>
        </p:grpSpPr>
        <p:pic>
          <p:nvPicPr>
            <p:cNvPr id="20" name="Picture 19"/>
            <p:cNvPicPr>
              <a:picLocks noChangeAspect="1"/>
            </p:cNvPicPr>
            <p:nvPr/>
          </p:nvPicPr>
          <p:blipFill>
            <a:blip r:embed="rId8"/>
            <a:stretch>
              <a:fillRect/>
            </a:stretch>
          </p:blipFill>
          <p:spPr>
            <a:xfrm>
              <a:off x="31457443" y="37150185"/>
              <a:ext cx="731520" cy="731520"/>
            </a:xfrm>
            <a:prstGeom prst="rect">
              <a:avLst/>
            </a:prstGeom>
          </p:spPr>
        </p:pic>
        <p:sp>
          <p:nvSpPr>
            <p:cNvPr id="16" name="TextBox 15"/>
            <p:cNvSpPr txBox="1"/>
            <p:nvPr/>
          </p:nvSpPr>
          <p:spPr>
            <a:xfrm>
              <a:off x="32418100" y="35896902"/>
              <a:ext cx="3969411" cy="1754327"/>
            </a:xfrm>
            <a:prstGeom prst="rect">
              <a:avLst/>
            </a:prstGeom>
            <a:noFill/>
          </p:spPr>
          <p:txBody>
            <a:bodyPr wrap="square" rtlCol="0">
              <a:spAutoFit/>
            </a:bodyPr>
            <a:lstStyle/>
            <a:p>
              <a:r>
                <a:rPr lang="en-US" sz="3600" dirty="0" err="1" smtClean="0"/>
                <a:t>yoachim@uw.edu</a:t>
              </a:r>
              <a:endParaRPr lang="en-US" sz="3600" dirty="0" smtClean="0"/>
            </a:p>
            <a:p>
              <a:r>
                <a:rPr lang="en-US" sz="3600" dirty="0" smtClean="0"/>
                <a:t>@</a:t>
              </a:r>
              <a:r>
                <a:rPr lang="en-US" sz="3600" dirty="0" err="1" smtClean="0"/>
                <a:t>PeterYoachim</a:t>
              </a:r>
              <a:endParaRPr lang="en-US" sz="3600" dirty="0" smtClean="0"/>
            </a:p>
            <a:p>
              <a:r>
                <a:rPr lang="en-US" sz="3600" dirty="0" err="1" smtClean="0"/>
                <a:t>yoachim</a:t>
              </a:r>
              <a:endParaRPr lang="en-US" sz="3600" dirty="0"/>
            </a:p>
          </p:txBody>
        </p:sp>
        <p:pic>
          <p:nvPicPr>
            <p:cNvPr id="17" name="Picture 16"/>
            <p:cNvPicPr>
              <a:picLocks noChangeAspect="1"/>
            </p:cNvPicPr>
            <p:nvPr/>
          </p:nvPicPr>
          <p:blipFill>
            <a:blip r:embed="rId9"/>
            <a:stretch>
              <a:fillRect/>
            </a:stretch>
          </p:blipFill>
          <p:spPr>
            <a:xfrm>
              <a:off x="31457443" y="35966274"/>
              <a:ext cx="731520" cy="551497"/>
            </a:xfrm>
            <a:prstGeom prst="rect">
              <a:avLst/>
            </a:prstGeom>
          </p:spPr>
        </p:pic>
        <p:pic>
          <p:nvPicPr>
            <p:cNvPr id="19" name="Picture 18"/>
            <p:cNvPicPr>
              <a:picLocks noChangeAspect="1"/>
            </p:cNvPicPr>
            <p:nvPr/>
          </p:nvPicPr>
          <p:blipFill>
            <a:blip r:embed="rId10"/>
            <a:stretch>
              <a:fillRect/>
            </a:stretch>
          </p:blipFill>
          <p:spPr>
            <a:xfrm>
              <a:off x="31457443" y="36634791"/>
              <a:ext cx="731520" cy="594721"/>
            </a:xfrm>
            <a:prstGeom prst="rect">
              <a:avLst/>
            </a:prstGeom>
          </p:spPr>
        </p:pic>
      </p:grpSp>
      <p:sp>
        <p:nvSpPr>
          <p:cNvPr id="22" name="TextBox 21"/>
          <p:cNvSpPr txBox="1"/>
          <p:nvPr/>
        </p:nvSpPr>
        <p:spPr>
          <a:xfrm>
            <a:off x="21762748" y="31827046"/>
            <a:ext cx="10448661" cy="3416320"/>
          </a:xfrm>
          <a:prstGeom prst="rect">
            <a:avLst/>
          </a:prstGeom>
          <a:noFill/>
        </p:spPr>
        <p:txBody>
          <a:bodyPr wrap="square" rtlCol="0">
            <a:spAutoFit/>
          </a:bodyPr>
          <a:lstStyle/>
          <a:p>
            <a:r>
              <a:rPr lang="en-US" sz="3600" b="1" dirty="0" smtClean="0"/>
              <a:t>Please Contribute Your Metrics to MAF:</a:t>
            </a:r>
          </a:p>
          <a:p>
            <a:endParaRPr lang="en-US" sz="3600" dirty="0"/>
          </a:p>
          <a:p>
            <a:r>
              <a:rPr lang="en-US" sz="3600" dirty="0" smtClean="0"/>
              <a:t>Help us help you!  We are very interested in how you would pick which survey best supports your science. </a:t>
            </a:r>
          </a:p>
          <a:p>
            <a:r>
              <a:rPr lang="en-US" sz="3600" dirty="0" smtClean="0"/>
              <a:t>You can contribute code to our community </a:t>
            </a:r>
            <a:r>
              <a:rPr lang="en-US" sz="3600" dirty="0" err="1" smtClean="0"/>
              <a:t>github</a:t>
            </a:r>
            <a:r>
              <a:rPr lang="en-US" sz="3600" dirty="0" smtClean="0"/>
              <a:t> repo at: </a:t>
            </a:r>
            <a:r>
              <a:rPr lang="en-US" sz="3600" b="1" dirty="0" smtClean="0">
                <a:hlinkClick r:id="rId11"/>
              </a:rPr>
              <a:t>http</a:t>
            </a:r>
            <a:r>
              <a:rPr lang="en-US" sz="3600" b="1" dirty="0">
                <a:hlinkClick r:id="rId11"/>
              </a:rPr>
              <a:t>://ls.st/zm9</a:t>
            </a:r>
            <a:r>
              <a:rPr lang="en-US" sz="3600" dirty="0" smtClean="0"/>
              <a:t> </a:t>
            </a:r>
            <a:endParaRPr lang="en-US" sz="3600" dirty="0"/>
          </a:p>
        </p:txBody>
      </p:sp>
      <p:pic>
        <p:nvPicPr>
          <p:cNvPr id="23" name="Picture 22" descr="ops1_1140_Proper_Motion_23mag__HEAL_Histogram.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378726" y="21839915"/>
            <a:ext cx="7772400" cy="5829300"/>
          </a:xfrm>
          <a:prstGeom prst="rect">
            <a:avLst/>
          </a:prstGeom>
        </p:spPr>
      </p:pic>
      <p:pic>
        <p:nvPicPr>
          <p:cNvPr id="4" name="Picture 3" descr="Nobs_zoom.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63200" y="33036247"/>
            <a:ext cx="6526017" cy="7197353"/>
          </a:xfrm>
          <a:prstGeom prst="rect">
            <a:avLst/>
          </a:prstGeom>
        </p:spPr>
      </p:pic>
      <p:sp>
        <p:nvSpPr>
          <p:cNvPr id="5" name="TextBox 4"/>
          <p:cNvSpPr txBox="1"/>
          <p:nvPr/>
        </p:nvSpPr>
        <p:spPr>
          <a:xfrm>
            <a:off x="2099734" y="35986639"/>
            <a:ext cx="8263466" cy="3970318"/>
          </a:xfrm>
          <a:prstGeom prst="rect">
            <a:avLst/>
          </a:prstGeom>
          <a:noFill/>
        </p:spPr>
        <p:txBody>
          <a:bodyPr wrap="square" rtlCol="0">
            <a:spAutoFit/>
          </a:bodyPr>
          <a:lstStyle/>
          <a:p>
            <a:r>
              <a:rPr lang="en-US" sz="3600" dirty="0" smtClean="0"/>
              <a:t>By using </a:t>
            </a:r>
            <a:r>
              <a:rPr lang="en-US" sz="3600" dirty="0" err="1" smtClean="0"/>
              <a:t>HEALpixels</a:t>
            </a:r>
            <a:r>
              <a:rPr lang="en-US" sz="3600" dirty="0" smtClean="0"/>
              <a:t>, we can easily run at different resolutions and display the results in different projections.  Here we show the number of visits at high resolution, including the effect of chip gaps in the LSST focal plane.  For this simulation, the </a:t>
            </a:r>
            <a:r>
              <a:rPr lang="en-US" sz="3600" dirty="0" err="1" smtClean="0"/>
              <a:t>pointings</a:t>
            </a:r>
            <a:r>
              <a:rPr lang="en-US" sz="3600" dirty="0" smtClean="0"/>
              <a:t> were not dithered.</a:t>
            </a:r>
            <a:endParaRPr lang="en-US" sz="3600" dirty="0"/>
          </a:p>
        </p:txBody>
      </p:sp>
    </p:spTree>
    <p:extLst>
      <p:ext uri="{BB962C8B-B14F-4D97-AF65-F5344CB8AC3E}">
        <p14:creationId xmlns:p14="http://schemas.microsoft.com/office/powerpoint/2010/main" val="1690860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AS2014template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0233600" cy="40233600"/>
          </a:xfrm>
          <a:prstGeom prst="rect">
            <a:avLst/>
          </a:prstGeom>
        </p:spPr>
      </p:pic>
    </p:spTree>
    <p:extLst>
      <p:ext uri="{BB962C8B-B14F-4D97-AF65-F5344CB8AC3E}">
        <p14:creationId xmlns:p14="http://schemas.microsoft.com/office/powerpoint/2010/main" val="82744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194</TotalTime>
  <Words>381</Words>
  <Application>Microsoft Macintosh PowerPoint</Application>
  <PresentationFormat>Custom</PresentationFormat>
  <Paragraphs>17</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Yoachim</dc:creator>
  <cp:lastModifiedBy>Peter Yoachim</cp:lastModifiedBy>
  <cp:revision>12</cp:revision>
  <dcterms:created xsi:type="dcterms:W3CDTF">2014-12-16T19:04:39Z</dcterms:created>
  <dcterms:modified xsi:type="dcterms:W3CDTF">2014-12-22T23:58:59Z</dcterms:modified>
</cp:coreProperties>
</file>

<file path=docProps/thumbnail.jpeg>
</file>